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4AA-FE91-4AC8-87B5-C61B26D198D9}" type="datetimeFigureOut">
              <a:rPr lang="tr-TR" smtClean="0"/>
              <a:t>25.11.2024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4DC4-F8DB-4696-B75B-EDF6558C767D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4AA-FE91-4AC8-87B5-C61B26D198D9}" type="datetimeFigureOut">
              <a:rPr lang="tr-TR" smtClean="0"/>
              <a:t>25.11.2024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4DC4-F8DB-4696-B75B-EDF6558C767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4AA-FE91-4AC8-87B5-C61B26D198D9}" type="datetimeFigureOut">
              <a:rPr lang="tr-TR" smtClean="0"/>
              <a:t>25.11.2024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4DC4-F8DB-4696-B75B-EDF6558C767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4AA-FE91-4AC8-87B5-C61B26D198D9}" type="datetimeFigureOut">
              <a:rPr lang="tr-TR" smtClean="0"/>
              <a:t>25.11.2024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4DC4-F8DB-4696-B75B-EDF6558C767D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4AA-FE91-4AC8-87B5-C61B26D198D9}" type="datetimeFigureOut">
              <a:rPr lang="tr-TR" smtClean="0"/>
              <a:t>25.11.2024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4DC4-F8DB-4696-B75B-EDF6558C767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4AA-FE91-4AC8-87B5-C61B26D198D9}" type="datetimeFigureOut">
              <a:rPr lang="tr-TR" smtClean="0"/>
              <a:t>25.11.2024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4DC4-F8DB-4696-B75B-EDF6558C767D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4AA-FE91-4AC8-87B5-C61B26D198D9}" type="datetimeFigureOut">
              <a:rPr lang="tr-TR" smtClean="0"/>
              <a:t>25.11.2024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4DC4-F8DB-4696-B75B-EDF6558C767D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4AA-FE91-4AC8-87B5-C61B26D198D9}" type="datetimeFigureOut">
              <a:rPr lang="tr-TR" smtClean="0"/>
              <a:t>25.11.2024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4DC4-F8DB-4696-B75B-EDF6558C767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4AA-FE91-4AC8-87B5-C61B26D198D9}" type="datetimeFigureOut">
              <a:rPr lang="tr-TR" smtClean="0"/>
              <a:t>25.11.2024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4DC4-F8DB-4696-B75B-EDF6558C767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4AA-FE91-4AC8-87B5-C61B26D198D9}" type="datetimeFigureOut">
              <a:rPr lang="tr-TR" smtClean="0"/>
              <a:t>25.11.2024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4DC4-F8DB-4696-B75B-EDF6558C767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54AA-FE91-4AC8-87B5-C61B26D198D9}" type="datetimeFigureOut">
              <a:rPr lang="tr-TR" smtClean="0"/>
              <a:t>25.11.2024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4DC4-F8DB-4696-B75B-EDF6558C767D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79A54AA-FE91-4AC8-87B5-C61B26D198D9}" type="datetimeFigureOut">
              <a:rPr lang="tr-TR" smtClean="0"/>
              <a:t>25.11.2024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B084DC4-F8DB-4696-B75B-EDF6558C767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992888" cy="5472608"/>
          </a:xfrm>
        </p:spPr>
        <p:txBody>
          <a:bodyPr/>
          <a:lstStyle/>
          <a:p>
            <a:pPr algn="ctr"/>
            <a:r>
              <a:rPr lang="tr-TR" sz="8000" dirty="0" smtClean="0">
                <a:latin typeface="+mn-lt"/>
              </a:rPr>
              <a:t>SAYĞIDEĞER</a:t>
            </a:r>
            <a:r>
              <a:rPr lang="tr-TR" sz="8000" dirty="0" smtClean="0"/>
              <a:t/>
            </a:r>
            <a:br>
              <a:rPr lang="tr-TR" sz="8000" dirty="0" smtClean="0"/>
            </a:br>
            <a:r>
              <a:rPr lang="tr-TR" sz="8000" dirty="0"/>
              <a:t/>
            </a:r>
            <a:br>
              <a:rPr lang="tr-TR" sz="8000" dirty="0"/>
            </a:br>
            <a:r>
              <a:rPr lang="tr-TR" sz="8000" dirty="0" smtClean="0"/>
              <a:t> ÖĞRETMENİM</a:t>
            </a:r>
            <a:endParaRPr lang="tr-TR" sz="8000" dirty="0"/>
          </a:p>
        </p:txBody>
      </p:sp>
    </p:spTree>
    <p:extLst>
      <p:ext uri="{BB962C8B-B14F-4D97-AF65-F5344CB8AC3E}">
        <p14:creationId xmlns:p14="http://schemas.microsoft.com/office/powerpoint/2010/main" val="3582593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01408" cy="5217760"/>
          </a:xfrm>
        </p:spPr>
        <p:txBody>
          <a:bodyPr>
            <a:normAutofit/>
          </a:bodyPr>
          <a:lstStyle/>
          <a:p>
            <a:pPr algn="ctr">
              <a:buFont typeface="Arial"/>
              <a:buChar char="•"/>
            </a:pPr>
            <a:r>
              <a:rPr lang="tr-TR" sz="6600" b="0" i="0" dirty="0" smtClean="0">
                <a:solidFill>
                  <a:srgbClr val="000000"/>
                </a:solidFill>
                <a:effectLst/>
                <a:latin typeface="-apple-system"/>
              </a:rPr>
              <a:t>“Öğretmenler,     bir toplumun geleceğini şekillendiren gizli kahramanlardır.”</a:t>
            </a:r>
          </a:p>
          <a:p>
            <a:pPr algn="ctr"/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3572668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73416" cy="5001736"/>
          </a:xfrm>
        </p:spPr>
        <p:txBody>
          <a:bodyPr>
            <a:normAutofit/>
          </a:bodyPr>
          <a:lstStyle/>
          <a:p>
            <a:pPr algn="ctr">
              <a:buFont typeface="Arial"/>
              <a:buChar char="•"/>
            </a:pPr>
            <a:r>
              <a:rPr lang="tr-TR" sz="6600" b="0" i="0" dirty="0" smtClean="0">
                <a:solidFill>
                  <a:srgbClr val="000000"/>
                </a:solidFill>
                <a:effectLst/>
                <a:latin typeface="-apple-system"/>
              </a:rPr>
              <a:t>“Her büyük insanın arkasında ilham veren bir öğretmen vardır.”</a:t>
            </a:r>
            <a:endParaRPr lang="tr-TR" sz="6600" b="0" i="0" dirty="0">
              <a:solidFill>
                <a:srgbClr val="000000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3354691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73416" cy="4929728"/>
          </a:xfrm>
        </p:spPr>
        <p:txBody>
          <a:bodyPr>
            <a:noAutofit/>
          </a:bodyPr>
          <a:lstStyle/>
          <a:p>
            <a:pPr algn="ctr">
              <a:buFont typeface="Arial"/>
              <a:buChar char="•"/>
            </a:pPr>
            <a:r>
              <a:rPr lang="tr-TR" sz="6600" b="0" i="0" dirty="0" smtClean="0">
                <a:solidFill>
                  <a:srgbClr val="000000"/>
                </a:solidFill>
                <a:effectLst/>
                <a:latin typeface="-apple-system"/>
              </a:rPr>
              <a:t>“Bir öğretmenin yüreği, öğrencilerinin başarısı ile dolup taşar.”</a:t>
            </a:r>
          </a:p>
          <a:p>
            <a:pPr algn="ctr"/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1507105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208912" cy="5361776"/>
          </a:xfrm>
        </p:spPr>
        <p:txBody>
          <a:bodyPr>
            <a:noAutofit/>
          </a:bodyPr>
          <a:lstStyle/>
          <a:p>
            <a:pPr algn="ctr">
              <a:buFont typeface="Arial"/>
              <a:buChar char="•"/>
            </a:pPr>
            <a:r>
              <a:rPr lang="tr-TR" sz="6000" b="0" i="0" dirty="0" smtClean="0">
                <a:solidFill>
                  <a:srgbClr val="000000"/>
                </a:solidFill>
                <a:effectLst/>
                <a:latin typeface="-apple-system"/>
              </a:rPr>
              <a:t>“Bir öğretmenin gerçek gücü, bir öğrencinin içindeki potansiyeli görüp onu ortaya çıkarmaktır.”</a:t>
            </a:r>
          </a:p>
          <a:p>
            <a:pPr algn="ctr"/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3321918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7776864" cy="5433784"/>
          </a:xfrm>
        </p:spPr>
        <p:txBody>
          <a:bodyPr>
            <a:normAutofit/>
          </a:bodyPr>
          <a:lstStyle/>
          <a:p>
            <a:pPr algn="ctr">
              <a:buFont typeface="Arial"/>
              <a:buChar char="•"/>
            </a:pPr>
            <a:r>
              <a:rPr lang="tr-TR" sz="6600" b="0" i="0" dirty="0" smtClean="0">
                <a:solidFill>
                  <a:srgbClr val="000000"/>
                </a:solidFill>
                <a:effectLst/>
                <a:latin typeface="-apple-system"/>
              </a:rPr>
              <a:t>“Öğretmenler, bilgiyi aktaran değil, bilgiyi sevdirmeyi  başaran kişilerdir.”</a:t>
            </a:r>
          </a:p>
          <a:p>
            <a:pPr algn="ctr"/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3995050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79512" y="332656"/>
            <a:ext cx="8568952" cy="5976664"/>
          </a:xfrm>
        </p:spPr>
        <p:txBody>
          <a:bodyPr>
            <a:noAutofit/>
          </a:bodyPr>
          <a:lstStyle/>
          <a:p>
            <a:pPr algn="ctr"/>
            <a:r>
              <a:rPr lang="tr-TR" sz="4400" dirty="0">
                <a:solidFill>
                  <a:srgbClr val="000000"/>
                </a:solidFill>
                <a:latin typeface="+mj-lt"/>
              </a:rPr>
              <a:t>Sevgili Peygamberimiz bir hadislerinde bu hususu şöyle dile getirmektedir. “</a:t>
            </a:r>
            <a:r>
              <a:rPr lang="tr-TR" sz="4400" b="1" dirty="0">
                <a:solidFill>
                  <a:srgbClr val="000000"/>
                </a:solidFill>
                <a:latin typeface="+mj-lt"/>
              </a:rPr>
              <a:t>Allah Teâlâ Hazretleri, melekleri, </a:t>
            </a:r>
            <a:r>
              <a:rPr lang="tr-TR" sz="4400" b="1" dirty="0" err="1">
                <a:solidFill>
                  <a:srgbClr val="000000"/>
                </a:solidFill>
                <a:latin typeface="+mj-lt"/>
              </a:rPr>
              <a:t>semâvat</a:t>
            </a:r>
            <a:r>
              <a:rPr lang="tr-TR" sz="4400" b="1" dirty="0">
                <a:solidFill>
                  <a:srgbClr val="000000"/>
                </a:solidFill>
                <a:latin typeface="+mj-lt"/>
              </a:rPr>
              <a:t> ehli, deliğindeki karıncaya,  denizindeki balıklara varıncaya kadar arz ehli, halka hayrı öğretene mağfiret duasında bulunur</a:t>
            </a:r>
            <a:r>
              <a:rPr lang="tr-TR" sz="4400" dirty="0">
                <a:solidFill>
                  <a:srgbClr val="000000"/>
                </a:solidFill>
                <a:latin typeface="+mj-lt"/>
              </a:rPr>
              <a:t>.”</a:t>
            </a:r>
            <a:endParaRPr lang="tr-TR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5992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424936" cy="5976664"/>
          </a:xfrm>
        </p:spPr>
        <p:txBody>
          <a:bodyPr>
            <a:noAutofit/>
          </a:bodyPr>
          <a:lstStyle/>
          <a:p>
            <a:pPr algn="ctr"/>
            <a:r>
              <a:rPr lang="tr-TR" sz="4400" dirty="0">
                <a:solidFill>
                  <a:srgbClr val="000000"/>
                </a:solidFill>
                <a:latin typeface="+mj-lt"/>
              </a:rPr>
              <a:t>Sevgili Peygamberimiz bunu şöyle dile </a:t>
            </a:r>
            <a:r>
              <a:rPr lang="tr-TR" sz="4400" dirty="0" err="1">
                <a:solidFill>
                  <a:srgbClr val="000000"/>
                </a:solidFill>
                <a:latin typeface="+mj-lt"/>
              </a:rPr>
              <a:t>getirmektedir.</a:t>
            </a:r>
            <a:r>
              <a:rPr lang="tr-TR" sz="4400" b="1" dirty="0" err="1">
                <a:solidFill>
                  <a:srgbClr val="000000"/>
                </a:solidFill>
                <a:latin typeface="+mj-lt"/>
              </a:rPr>
              <a:t>“Yalnız</a:t>
            </a:r>
            <a:r>
              <a:rPr lang="tr-TR" sz="4400" b="1" dirty="0">
                <a:solidFill>
                  <a:srgbClr val="000000"/>
                </a:solidFill>
                <a:latin typeface="+mj-lt"/>
              </a:rPr>
              <a:t> şu iki kimseye </a:t>
            </a:r>
            <a:r>
              <a:rPr lang="tr-TR" sz="4400" b="1" dirty="0" err="1">
                <a:solidFill>
                  <a:srgbClr val="000000"/>
                </a:solidFill>
                <a:latin typeface="+mj-lt"/>
              </a:rPr>
              <a:t>gıbta</a:t>
            </a:r>
            <a:r>
              <a:rPr lang="tr-TR" sz="44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tr-TR" sz="4400" b="1" dirty="0" err="1">
                <a:solidFill>
                  <a:srgbClr val="000000"/>
                </a:solidFill>
                <a:latin typeface="+mj-lt"/>
              </a:rPr>
              <a:t>edilir.Allah’ın</a:t>
            </a:r>
            <a:r>
              <a:rPr lang="tr-TR" sz="4400" b="1" dirty="0">
                <a:solidFill>
                  <a:srgbClr val="000000"/>
                </a:solidFill>
                <a:latin typeface="+mj-lt"/>
              </a:rPr>
              <a:t> kendisine </a:t>
            </a:r>
            <a:r>
              <a:rPr lang="tr-TR" sz="4400" b="1" dirty="0" err="1">
                <a:solidFill>
                  <a:srgbClr val="000000"/>
                </a:solidFill>
                <a:latin typeface="+mj-lt"/>
              </a:rPr>
              <a:t>ihsân</a:t>
            </a:r>
            <a:r>
              <a:rPr lang="tr-TR" sz="4400" b="1" dirty="0">
                <a:solidFill>
                  <a:srgbClr val="000000"/>
                </a:solidFill>
                <a:latin typeface="+mj-lt"/>
              </a:rPr>
              <a:t> ettiği malı hak yolunda harcayıp tüketen </a:t>
            </a:r>
            <a:r>
              <a:rPr lang="tr-TR" sz="4400" b="1" dirty="0" err="1">
                <a:solidFill>
                  <a:srgbClr val="000000"/>
                </a:solidFill>
                <a:latin typeface="+mj-lt"/>
              </a:rPr>
              <a:t>kimse;Allah’ın</a:t>
            </a:r>
            <a:r>
              <a:rPr lang="tr-TR" sz="4400" b="1" dirty="0">
                <a:solidFill>
                  <a:srgbClr val="000000"/>
                </a:solidFill>
                <a:latin typeface="+mj-lt"/>
              </a:rPr>
              <a:t> kendisine verdiği ilimle yerli yerince hükmeden ve onu başkalarına da öğreten kimse.</a:t>
            </a:r>
            <a:r>
              <a:rPr lang="tr-TR" sz="4400" dirty="0">
                <a:solidFill>
                  <a:srgbClr val="000000"/>
                </a:solidFill>
                <a:latin typeface="+mj-lt"/>
              </a:rPr>
              <a:t>”</a:t>
            </a:r>
            <a:r>
              <a:rPr lang="tr-TR" sz="4200" dirty="0">
                <a:solidFill>
                  <a:srgbClr val="000000"/>
                </a:solidFill>
                <a:latin typeface="Arial"/>
              </a:rPr>
              <a:t> </a:t>
            </a:r>
            <a:endParaRPr lang="tr-TR" sz="4200" dirty="0"/>
          </a:p>
        </p:txBody>
      </p:sp>
    </p:spTree>
    <p:extLst>
      <p:ext uri="{BB962C8B-B14F-4D97-AF65-F5344CB8AC3E}">
        <p14:creationId xmlns:p14="http://schemas.microsoft.com/office/powerpoint/2010/main" val="1958948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776864" cy="5217760"/>
          </a:xfrm>
        </p:spPr>
        <p:txBody>
          <a:bodyPr>
            <a:normAutofit/>
          </a:bodyPr>
          <a:lstStyle/>
          <a:p>
            <a:pPr algn="ctr"/>
            <a:r>
              <a:rPr lang="tr-TR" sz="8800" dirty="0" smtClean="0"/>
              <a:t>GÜNÜNÜZ KUTLU OLSUN ÖĞRETMENİM</a:t>
            </a:r>
            <a:endParaRPr lang="tr-TR" sz="8800" dirty="0"/>
          </a:p>
        </p:txBody>
      </p:sp>
    </p:spTree>
    <p:extLst>
      <p:ext uri="{BB962C8B-B14F-4D97-AF65-F5344CB8AC3E}">
        <p14:creationId xmlns:p14="http://schemas.microsoft.com/office/powerpoint/2010/main" val="697495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251520" y="332656"/>
            <a:ext cx="8568952" cy="5400600"/>
          </a:xfrm>
        </p:spPr>
        <p:txBody>
          <a:bodyPr>
            <a:noAutofit/>
          </a:bodyPr>
          <a:lstStyle/>
          <a:p>
            <a:pPr algn="ctr">
              <a:buFont typeface="Arial"/>
              <a:buChar char="•"/>
            </a:pPr>
            <a:r>
              <a:rPr lang="tr-TR" sz="5800" b="0" i="0" dirty="0" smtClean="0">
                <a:solidFill>
                  <a:srgbClr val="000000"/>
                </a:solidFill>
                <a:effectLst/>
                <a:latin typeface="+mj-lt"/>
              </a:rPr>
              <a:t>“Öğretmenler,                    geleceğin mimarlarıdır;             bilgi ve sevgiyle yoğurdukları her bir öğrenci, dünyayı değiştirme potansiyeline sahiptir.”</a:t>
            </a:r>
          </a:p>
          <a:p>
            <a:pPr algn="ctr"/>
            <a:endParaRPr lang="tr-TR" sz="5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5871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776864" cy="5073744"/>
          </a:xfrm>
        </p:spPr>
        <p:txBody>
          <a:bodyPr>
            <a:noAutofit/>
          </a:bodyPr>
          <a:lstStyle/>
          <a:p>
            <a:pPr algn="ctr">
              <a:buFont typeface="Arial"/>
              <a:buChar char="•"/>
            </a:pPr>
            <a:r>
              <a:rPr lang="tr-TR" sz="2400" b="0" i="0" dirty="0" smtClean="0">
                <a:solidFill>
                  <a:srgbClr val="000000"/>
                </a:solidFill>
                <a:effectLst/>
                <a:latin typeface="+mj-lt"/>
              </a:rPr>
              <a:t>“</a:t>
            </a:r>
            <a:r>
              <a:rPr lang="tr-TR" sz="5400" b="0" i="0" dirty="0" smtClean="0">
                <a:solidFill>
                  <a:srgbClr val="000000"/>
                </a:solidFill>
                <a:effectLst/>
                <a:latin typeface="+mj-lt"/>
              </a:rPr>
              <a:t>Bir öğretmenin yüreğine dokunduğu her çocuk, umut dolu bir geleceğe adım atar. Onların bilgeliği ve rehberliği, hayat boyu süren bir ışıktır.”</a:t>
            </a:r>
          </a:p>
          <a:p>
            <a:endParaRPr lang="tr-T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33331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461448" cy="5361776"/>
          </a:xfrm>
        </p:spPr>
        <p:txBody>
          <a:bodyPr>
            <a:normAutofit/>
          </a:bodyPr>
          <a:lstStyle/>
          <a:p>
            <a:pPr algn="ctr">
              <a:buFont typeface="Arial"/>
              <a:buChar char="•"/>
            </a:pPr>
            <a:r>
              <a:rPr lang="tr-TR" sz="5400" b="0" i="0" dirty="0" smtClean="0">
                <a:solidFill>
                  <a:srgbClr val="000000"/>
                </a:solidFill>
                <a:effectLst/>
                <a:latin typeface="+mj-lt"/>
              </a:rPr>
              <a:t>“Öğretmenler,                        bilgi denizinde yol gösteren birer fenerdir; karanlık zamanlarda bile öğrencilere ilham verir   ve yön gösterirler.”</a:t>
            </a:r>
          </a:p>
          <a:p>
            <a:pPr algn="ctr"/>
            <a:endParaRPr lang="tr-TR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078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827584" y="620688"/>
            <a:ext cx="7704856" cy="5328592"/>
          </a:xfrm>
        </p:spPr>
        <p:txBody>
          <a:bodyPr>
            <a:noAutofit/>
          </a:bodyPr>
          <a:lstStyle/>
          <a:p>
            <a:pPr algn="ctr">
              <a:buFont typeface="Arial"/>
              <a:buChar char="•"/>
            </a:pPr>
            <a:r>
              <a:rPr lang="tr-TR" sz="6000" b="0" i="0" dirty="0" smtClean="0">
                <a:solidFill>
                  <a:srgbClr val="000000"/>
                </a:solidFill>
                <a:effectLst/>
                <a:latin typeface="+mj-lt"/>
              </a:rPr>
              <a:t>“Öğretmenlerin                verdiği emekle nice öğretmenler yetişir.                Her biri, dünyayı güzelleştiren birer                renk olurlar.”</a:t>
            </a:r>
          </a:p>
          <a:p>
            <a:pPr algn="ctr"/>
            <a:endParaRPr lang="tr-TR" sz="6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13869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245424" cy="5217760"/>
          </a:xfrm>
        </p:spPr>
        <p:txBody>
          <a:bodyPr>
            <a:noAutofit/>
          </a:bodyPr>
          <a:lstStyle/>
          <a:p>
            <a:pPr algn="ctr">
              <a:buFont typeface="Arial"/>
              <a:buChar char="•"/>
            </a:pPr>
            <a:r>
              <a:rPr lang="tr-TR" sz="4800" b="0" i="0" dirty="0" smtClean="0">
                <a:solidFill>
                  <a:srgbClr val="000000"/>
                </a:solidFill>
                <a:effectLst/>
                <a:latin typeface="-apple-system"/>
              </a:rPr>
              <a:t>“Bir öğretmenin                        en büyük başarısı, öğrencilerinin kalplerinde bıraktığı izdir. Bu izler, yaşam boyu süren bir yolculuğun temel taşlarıdır.”</a:t>
            </a:r>
          </a:p>
          <a:p>
            <a:pPr algn="ctr"/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2033462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280920" cy="5976664"/>
          </a:xfrm>
        </p:spPr>
        <p:txBody>
          <a:bodyPr>
            <a:noAutofit/>
          </a:bodyPr>
          <a:lstStyle/>
          <a:p>
            <a:pPr algn="ctr">
              <a:buFont typeface="Arial"/>
              <a:buChar char="•"/>
            </a:pPr>
            <a:r>
              <a:rPr lang="tr-TR" sz="5800" b="0" i="0" dirty="0" smtClean="0">
                <a:solidFill>
                  <a:srgbClr val="000000"/>
                </a:solidFill>
                <a:effectLst/>
                <a:latin typeface="-apple-system"/>
              </a:rPr>
              <a:t>“Öğretmenler,                   sadece ders anlatmaz; hayata dair değerleri, sevgiyi ve insanlığı öğretirler. Bu yüzden her biri birer kahramandır.”</a:t>
            </a:r>
          </a:p>
          <a:p>
            <a:pPr algn="ctr"/>
            <a:endParaRPr lang="tr-TR" sz="5800" dirty="0"/>
          </a:p>
        </p:txBody>
      </p:sp>
    </p:spTree>
    <p:extLst>
      <p:ext uri="{BB962C8B-B14F-4D97-AF65-F5344CB8AC3E}">
        <p14:creationId xmlns:p14="http://schemas.microsoft.com/office/powerpoint/2010/main" val="3078571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7992888" cy="5616624"/>
          </a:xfrm>
        </p:spPr>
        <p:txBody>
          <a:bodyPr>
            <a:noAutofit/>
          </a:bodyPr>
          <a:lstStyle/>
          <a:p>
            <a:pPr algn="ctr">
              <a:buFont typeface="Arial"/>
              <a:buChar char="•"/>
            </a:pPr>
            <a:r>
              <a:rPr lang="tr-TR" sz="5600" b="0" i="0" dirty="0" smtClean="0">
                <a:solidFill>
                  <a:srgbClr val="000000"/>
                </a:solidFill>
                <a:effectLst/>
                <a:latin typeface="-apple-system"/>
              </a:rPr>
              <a:t>“Öğretmenlerin sabrı, bilgeliği ve sevgisi, öğrencilerin hayatında derin izler bırakır. Bu izler, hayat boyu unutulmaz ve daima rehber olur.”</a:t>
            </a:r>
          </a:p>
          <a:p>
            <a:pPr algn="ctr"/>
            <a:endParaRPr lang="tr-TR" sz="5600" dirty="0"/>
          </a:p>
        </p:txBody>
      </p:sp>
    </p:spTree>
    <p:extLst>
      <p:ext uri="{BB962C8B-B14F-4D97-AF65-F5344CB8AC3E}">
        <p14:creationId xmlns:p14="http://schemas.microsoft.com/office/powerpoint/2010/main" val="2923200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11560" y="908720"/>
            <a:ext cx="8136904" cy="5544616"/>
          </a:xfrm>
        </p:spPr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tr-TR" sz="5600" b="0" i="0" dirty="0" smtClean="0">
                <a:solidFill>
                  <a:srgbClr val="000000"/>
                </a:solidFill>
                <a:effectLst/>
                <a:latin typeface="-apple-system"/>
              </a:rPr>
              <a:t>“Bir öğretmenin verdiği dersler, yalnızca kitap sayfalarında kalmaz; öğrencilerin kalbine ve zihnine işleyerek onların hayatına yön verir.”</a:t>
            </a:r>
          </a:p>
          <a:p>
            <a:endParaRPr lang="tr-TR" sz="5600" dirty="0"/>
          </a:p>
        </p:txBody>
      </p:sp>
    </p:spTree>
    <p:extLst>
      <p:ext uri="{BB962C8B-B14F-4D97-AF65-F5344CB8AC3E}">
        <p14:creationId xmlns:p14="http://schemas.microsoft.com/office/powerpoint/2010/main" val="313208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14:ferris dir="l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va Akımı">
  <a:themeElements>
    <a:clrScheme name="Kılavuz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ktif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60</TotalTime>
  <Words>283</Words>
  <Application>Microsoft Office PowerPoint</Application>
  <PresentationFormat>Ekran Gösterisi (4:3)</PresentationFormat>
  <Paragraphs>17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Hava Akımı</vt:lpstr>
      <vt:lpstr>SAYĞIDEĞER   ÖĞRETMENİM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H. HASAN AYDIN</dc:creator>
  <cp:lastModifiedBy>H. HASAN AYDIN</cp:lastModifiedBy>
  <cp:revision>6</cp:revision>
  <dcterms:created xsi:type="dcterms:W3CDTF">2024-11-25T15:38:27Z</dcterms:created>
  <dcterms:modified xsi:type="dcterms:W3CDTF">2024-11-25T16:38:55Z</dcterms:modified>
</cp:coreProperties>
</file>